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308" r:id="rId6"/>
    <p:sldId id="266" r:id="rId7"/>
    <p:sldId id="267" r:id="rId8"/>
    <p:sldId id="268" r:id="rId9"/>
    <p:sldId id="269" r:id="rId10"/>
    <p:sldId id="270" r:id="rId11"/>
    <p:sldId id="271" r:id="rId12"/>
    <p:sldId id="274" r:id="rId13"/>
    <p:sldId id="260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307" r:id="rId24"/>
    <p:sldId id="262" r:id="rId25"/>
    <p:sldId id="284" r:id="rId26"/>
    <p:sldId id="296" r:id="rId27"/>
    <p:sldId id="297" r:id="rId28"/>
    <p:sldId id="298" r:id="rId29"/>
    <p:sldId id="299" r:id="rId30"/>
    <p:sldId id="302" r:id="rId31"/>
    <p:sldId id="303" r:id="rId32"/>
    <p:sldId id="304" r:id="rId33"/>
    <p:sldId id="263" r:id="rId34"/>
    <p:sldId id="285" r:id="rId35"/>
    <p:sldId id="286" r:id="rId36"/>
    <p:sldId id="287" r:id="rId37"/>
    <p:sldId id="288" r:id="rId38"/>
    <p:sldId id="309" r:id="rId39"/>
    <p:sldId id="289" r:id="rId40"/>
    <p:sldId id="290" r:id="rId41"/>
    <p:sldId id="293" r:id="rId42"/>
    <p:sldId id="294" r:id="rId43"/>
    <p:sldId id="264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66" autoAdjust="0"/>
  </p:normalViewPr>
  <p:slideViewPr>
    <p:cSldViewPr snapToGrid="0">
      <p:cViewPr varScale="1">
        <p:scale>
          <a:sx n="42" d="100"/>
          <a:sy n="42" d="100"/>
        </p:scale>
        <p:origin x="468" y="7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Microsoft_Window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cn/sysinternal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zh-hans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https://zh.wikipedia.org/wiki/Microsoft_Windows</a:t>
            </a:r>
            <a:r>
              <a:rPr lang="en-US" dirty="0"/>
              <a:t> 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https://docs.microsoft.com/zh-cn/sysinternals/</a:t>
            </a:r>
            <a:endParaRPr 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zh-CN" sz="2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C:/D:/E:/</a:t>
            </a:r>
          </a:p>
          <a:p>
            <a:r>
              <a:rPr lang="en-US" altLang="zh-CN" dirty="0"/>
              <a:t>\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8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//Error API</a:t>
            </a:r>
          </a:p>
          <a:p>
            <a:r>
              <a:rPr lang="en-US" altLang="zh-CN" dirty="0"/>
              <a:t>	static DWORD DX86_STDCALL </a:t>
            </a:r>
            <a:r>
              <a:rPr lang="en-US" altLang="zh-CN" dirty="0" err="1"/>
              <a:t>GetLastError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static int   DX86_STDCALL </a:t>
            </a:r>
            <a:r>
              <a:rPr lang="en-US" altLang="zh-CN" dirty="0" err="1"/>
              <a:t>WSAGetLastError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static DWORD DX86_STDCALL </a:t>
            </a:r>
            <a:r>
              <a:rPr lang="en-US" altLang="zh-CN" dirty="0" err="1"/>
              <a:t>FormatMessageW</a:t>
            </a:r>
            <a:r>
              <a:rPr lang="en-US" altLang="zh-CN" dirty="0"/>
              <a:t>(DWORD </a:t>
            </a:r>
            <a:r>
              <a:rPr lang="en-US" altLang="zh-CN" dirty="0" err="1"/>
              <a:t>dwFlags</a:t>
            </a:r>
            <a:r>
              <a:rPr lang="en-US" altLang="zh-CN" dirty="0"/>
              <a:t>, LPCVOID </a:t>
            </a:r>
            <a:r>
              <a:rPr lang="en-US" altLang="zh-CN" dirty="0" err="1"/>
              <a:t>lpSource</a:t>
            </a:r>
            <a:r>
              <a:rPr lang="en-US" altLang="zh-CN" dirty="0"/>
              <a:t>, DWORD </a:t>
            </a:r>
            <a:r>
              <a:rPr lang="en-US" altLang="zh-CN" dirty="0" err="1"/>
              <a:t>dwMessageId</a:t>
            </a:r>
            <a:r>
              <a:rPr lang="en-US" altLang="zh-CN" dirty="0"/>
              <a:t>, DWORD </a:t>
            </a:r>
            <a:r>
              <a:rPr lang="en-US" altLang="zh-CN" dirty="0" err="1"/>
              <a:t>dwLanguageId</a:t>
            </a:r>
            <a:r>
              <a:rPr lang="en-US" altLang="zh-CN" dirty="0"/>
              <a:t>, LPWSTR </a:t>
            </a:r>
            <a:r>
              <a:rPr lang="en-US" altLang="zh-CN" dirty="0" err="1"/>
              <a:t>lpBuffer</a:t>
            </a:r>
            <a:r>
              <a:rPr lang="en-US" altLang="zh-CN" dirty="0"/>
              <a:t>, DWORD </a:t>
            </a:r>
            <a:r>
              <a:rPr lang="en-US" altLang="zh-CN" dirty="0" err="1"/>
              <a:t>nSize</a:t>
            </a:r>
            <a:r>
              <a:rPr lang="en-US" altLang="zh-CN" dirty="0"/>
              <a:t>, </a:t>
            </a:r>
            <a:r>
              <a:rPr lang="en-US" altLang="zh-CN" dirty="0" err="1"/>
              <a:t>va_list</a:t>
            </a:r>
            <a:r>
              <a:rPr lang="en-US" altLang="zh-CN" dirty="0"/>
              <a:t>* Arguments);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52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//String API</a:t>
            </a:r>
          </a:p>
          <a:p>
            <a:r>
              <a:rPr lang="en-US" altLang="zh-CN" dirty="0"/>
              <a:t>	static int DX86_STDCALL </a:t>
            </a:r>
            <a:r>
              <a:rPr lang="en-US" altLang="zh-CN" dirty="0" err="1"/>
              <a:t>MultiByteToWideChar</a:t>
            </a:r>
            <a:r>
              <a:rPr lang="en-US" altLang="zh-CN" dirty="0"/>
              <a:t>(UINT </a:t>
            </a:r>
            <a:r>
              <a:rPr lang="en-US" altLang="zh-CN" dirty="0" err="1"/>
              <a:t>CodePage</a:t>
            </a:r>
            <a:r>
              <a:rPr lang="en-US" altLang="zh-CN" dirty="0"/>
              <a:t>, DWORD </a:t>
            </a:r>
            <a:r>
              <a:rPr lang="en-US" altLang="zh-CN" dirty="0" err="1"/>
              <a:t>dwFlags</a:t>
            </a:r>
            <a:r>
              <a:rPr lang="en-US" altLang="zh-CN" dirty="0"/>
              <a:t>, LPCSTR </a:t>
            </a:r>
            <a:r>
              <a:rPr lang="en-US" altLang="zh-CN" dirty="0" err="1"/>
              <a:t>lpMultiByteStr</a:t>
            </a:r>
            <a:r>
              <a:rPr lang="en-US" altLang="zh-CN" dirty="0"/>
              <a:t>, int </a:t>
            </a:r>
            <a:r>
              <a:rPr lang="en-US" altLang="zh-CN" dirty="0" err="1"/>
              <a:t>cbMultiByte</a:t>
            </a:r>
            <a:r>
              <a:rPr lang="en-US" altLang="zh-CN" dirty="0"/>
              <a:t>, LPWSTR </a:t>
            </a:r>
            <a:r>
              <a:rPr lang="en-US" altLang="zh-CN" dirty="0" err="1"/>
              <a:t>lpWideCharStr</a:t>
            </a:r>
            <a:r>
              <a:rPr lang="en-US" altLang="zh-CN" dirty="0"/>
              <a:t>, int </a:t>
            </a:r>
            <a:r>
              <a:rPr lang="en-US" altLang="zh-CN" dirty="0" err="1"/>
              <a:t>cchWideChar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int DX86_STDCALL </a:t>
            </a:r>
            <a:r>
              <a:rPr lang="en-US" altLang="zh-CN" dirty="0" err="1"/>
              <a:t>WideCharToMultiByte</a:t>
            </a:r>
            <a:r>
              <a:rPr lang="en-US" altLang="zh-CN" dirty="0"/>
              <a:t>(UINT </a:t>
            </a:r>
            <a:r>
              <a:rPr lang="en-US" altLang="zh-CN" dirty="0" err="1"/>
              <a:t>CodePage</a:t>
            </a:r>
            <a:r>
              <a:rPr lang="en-US" altLang="zh-CN" dirty="0"/>
              <a:t>, DWORD </a:t>
            </a:r>
            <a:r>
              <a:rPr lang="en-US" altLang="zh-CN" dirty="0" err="1"/>
              <a:t>dwFlags</a:t>
            </a:r>
            <a:r>
              <a:rPr lang="en-US" altLang="zh-CN" dirty="0"/>
              <a:t>, LPCWSTR </a:t>
            </a:r>
            <a:r>
              <a:rPr lang="en-US" altLang="zh-CN" dirty="0" err="1"/>
              <a:t>lpWideCharStr</a:t>
            </a:r>
            <a:r>
              <a:rPr lang="en-US" altLang="zh-CN" dirty="0"/>
              <a:t>, int </a:t>
            </a:r>
            <a:r>
              <a:rPr lang="en-US" altLang="zh-CN" dirty="0" err="1"/>
              <a:t>cchWideChar</a:t>
            </a:r>
            <a:r>
              <a:rPr lang="en-US" altLang="zh-CN" dirty="0"/>
              <a:t>, LPSTR </a:t>
            </a:r>
            <a:r>
              <a:rPr lang="en-US" altLang="zh-CN" dirty="0" err="1"/>
              <a:t>lpMultiByteStr</a:t>
            </a:r>
            <a:r>
              <a:rPr lang="en-US" altLang="zh-CN" dirty="0"/>
              <a:t>, int </a:t>
            </a:r>
            <a:r>
              <a:rPr lang="en-US" altLang="zh-CN" dirty="0" err="1"/>
              <a:t>cbMultiByte</a:t>
            </a:r>
            <a:r>
              <a:rPr lang="en-US" altLang="zh-CN" dirty="0"/>
              <a:t>, LPCSTR </a:t>
            </a:r>
            <a:r>
              <a:rPr lang="en-US" altLang="zh-CN" dirty="0" err="1"/>
              <a:t>lpDefaultChar</a:t>
            </a:r>
            <a:r>
              <a:rPr lang="en-US" altLang="zh-CN" dirty="0"/>
              <a:t>, LPBOOL </a:t>
            </a:r>
            <a:r>
              <a:rPr lang="en-US" altLang="zh-CN" dirty="0" err="1"/>
              <a:t>lpUsedDefaultChar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BOOL DX86_STDCALL </a:t>
            </a:r>
            <a:r>
              <a:rPr lang="en-US" altLang="zh-CN" dirty="0" err="1"/>
              <a:t>IsTextUnicode</a:t>
            </a:r>
            <a:r>
              <a:rPr lang="en-US" altLang="zh-CN" dirty="0"/>
              <a:t>(CONST VOID* </a:t>
            </a:r>
            <a:r>
              <a:rPr lang="en-US" altLang="zh-CN" dirty="0" err="1"/>
              <a:t>pBuffer</a:t>
            </a:r>
            <a:r>
              <a:rPr lang="en-US" altLang="zh-CN" dirty="0"/>
              <a:t>, int </a:t>
            </a:r>
            <a:r>
              <a:rPr lang="en-US" altLang="zh-CN" dirty="0" err="1"/>
              <a:t>cb</a:t>
            </a:r>
            <a:r>
              <a:rPr lang="en-US" altLang="zh-CN" dirty="0"/>
              <a:t>, LPINT </a:t>
            </a:r>
            <a:r>
              <a:rPr lang="en-US" altLang="zh-CN" dirty="0" err="1"/>
              <a:t>lpi</a:t>
            </a:r>
            <a:r>
              <a:rPr lang="en-US" altLang="zh-CN" dirty="0"/>
              <a:t>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0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//Handle API</a:t>
            </a:r>
          </a:p>
          <a:p>
            <a:r>
              <a:rPr lang="en-US" altLang="zh-CN" dirty="0"/>
              <a:t>	static BOOL DX86_STDCALL </a:t>
            </a:r>
            <a:r>
              <a:rPr lang="en-US" altLang="zh-CN" dirty="0" err="1"/>
              <a:t>SetHandleInformation</a:t>
            </a:r>
            <a:r>
              <a:rPr lang="en-US" altLang="zh-CN" dirty="0"/>
              <a:t>(HANDLE </a:t>
            </a:r>
            <a:r>
              <a:rPr lang="en-US" altLang="zh-CN" dirty="0" err="1"/>
              <a:t>hObject</a:t>
            </a:r>
            <a:r>
              <a:rPr lang="en-US" altLang="zh-CN" dirty="0"/>
              <a:t>, DWORD </a:t>
            </a:r>
            <a:r>
              <a:rPr lang="en-US" altLang="zh-CN" dirty="0" err="1"/>
              <a:t>dwMask</a:t>
            </a:r>
            <a:r>
              <a:rPr lang="en-US" altLang="zh-CN" dirty="0"/>
              <a:t>, DWORD </a:t>
            </a:r>
            <a:r>
              <a:rPr lang="en-US" altLang="zh-CN" dirty="0" err="1"/>
              <a:t>dwFlags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BOOL DX86_STDCALL </a:t>
            </a:r>
            <a:r>
              <a:rPr lang="en-US" altLang="zh-CN" dirty="0" err="1"/>
              <a:t>GetHandleInformation</a:t>
            </a:r>
            <a:r>
              <a:rPr lang="en-US" altLang="zh-CN" dirty="0"/>
              <a:t>(HANDLE </a:t>
            </a:r>
            <a:r>
              <a:rPr lang="en-US" altLang="zh-CN" dirty="0" err="1"/>
              <a:t>hObject</a:t>
            </a:r>
            <a:r>
              <a:rPr lang="en-US" altLang="zh-CN" dirty="0"/>
              <a:t>, LPDWORD </a:t>
            </a:r>
            <a:r>
              <a:rPr lang="en-US" altLang="zh-CN" dirty="0" err="1"/>
              <a:t>lpdwFlags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BOOL DX86_STDCALL </a:t>
            </a:r>
            <a:r>
              <a:rPr lang="en-US" altLang="zh-CN" dirty="0" err="1"/>
              <a:t>DuplicateHandle</a:t>
            </a:r>
            <a:r>
              <a:rPr lang="en-US" altLang="zh-CN" dirty="0"/>
              <a:t>(HANDLE </a:t>
            </a:r>
            <a:r>
              <a:rPr lang="en-US" altLang="zh-CN" dirty="0" err="1"/>
              <a:t>hSourceProcessHandle</a:t>
            </a:r>
            <a:r>
              <a:rPr lang="en-US" altLang="zh-CN" dirty="0"/>
              <a:t>, HANDLE </a:t>
            </a:r>
            <a:r>
              <a:rPr lang="en-US" altLang="zh-CN" dirty="0" err="1"/>
              <a:t>hSourceHandle</a:t>
            </a:r>
            <a:r>
              <a:rPr lang="en-US" altLang="zh-CN" dirty="0"/>
              <a:t>, HANDLE </a:t>
            </a:r>
            <a:r>
              <a:rPr lang="en-US" altLang="zh-CN" dirty="0" err="1"/>
              <a:t>hTargetProcessHandle</a:t>
            </a:r>
            <a:r>
              <a:rPr lang="en-US" altLang="zh-CN" dirty="0"/>
              <a:t>, LPHANDLE </a:t>
            </a:r>
            <a:r>
              <a:rPr lang="en-US" altLang="zh-CN" dirty="0" err="1"/>
              <a:t>lpTargetHandle</a:t>
            </a:r>
            <a:r>
              <a:rPr lang="en-US" altLang="zh-CN" dirty="0"/>
              <a:t>, DWORD </a:t>
            </a:r>
            <a:r>
              <a:rPr lang="en-US" altLang="zh-CN" dirty="0" err="1"/>
              <a:t>dwDesiredAccess</a:t>
            </a:r>
            <a:r>
              <a:rPr lang="en-US" altLang="zh-CN" dirty="0"/>
              <a:t>, BOOL </a:t>
            </a:r>
            <a:r>
              <a:rPr lang="en-US" altLang="zh-CN" dirty="0" err="1"/>
              <a:t>bInheritHandle</a:t>
            </a:r>
            <a:r>
              <a:rPr lang="en-US" altLang="zh-CN" dirty="0"/>
              <a:t>, DWORD </a:t>
            </a:r>
            <a:r>
              <a:rPr lang="en-US" altLang="zh-CN" dirty="0" err="1"/>
              <a:t>dwOptions</a:t>
            </a:r>
            <a:r>
              <a:rPr lang="en-US" altLang="zh-CN" dirty="0"/>
              <a:t>);</a:t>
            </a:r>
          </a:p>
          <a:p>
            <a:endParaRPr lang="en-US" altLang="zh-CN" dirty="0"/>
          </a:p>
          <a:p>
            <a:r>
              <a:rPr lang="en-US" altLang="zh-CN" dirty="0"/>
              <a:t>	static HANDLE DX86_STDCALL </a:t>
            </a:r>
            <a:r>
              <a:rPr lang="en-US" altLang="zh-CN" dirty="0" err="1"/>
              <a:t>CreateBoundaryDescriptorW</a:t>
            </a:r>
            <a:r>
              <a:rPr lang="en-US" altLang="zh-CN" dirty="0"/>
              <a:t>(LPCWSTR Name, ULONG Flags);</a:t>
            </a:r>
          </a:p>
          <a:p>
            <a:r>
              <a:rPr lang="en-US" altLang="zh-CN" dirty="0"/>
              <a:t>	static VOID DX86_STDCALL </a:t>
            </a:r>
            <a:r>
              <a:rPr lang="en-US" altLang="zh-CN" dirty="0" err="1"/>
              <a:t>DeleteBoundaryDescriptor</a:t>
            </a:r>
            <a:r>
              <a:rPr lang="en-US" altLang="zh-CN" dirty="0"/>
              <a:t>(HANDLE </a:t>
            </a:r>
            <a:r>
              <a:rPr lang="en-US" altLang="zh-CN" dirty="0" err="1"/>
              <a:t>BoundaryDescriptor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BOOL DX86_STDCALL </a:t>
            </a:r>
            <a:r>
              <a:rPr lang="en-US" altLang="zh-CN" dirty="0" err="1"/>
              <a:t>AddSIDToBoundaryDescriptor</a:t>
            </a:r>
            <a:r>
              <a:rPr lang="en-US" altLang="zh-CN" dirty="0"/>
              <a:t>(HANDLE* </a:t>
            </a:r>
            <a:r>
              <a:rPr lang="en-US" altLang="zh-CN" dirty="0" err="1"/>
              <a:t>BoundaryDescriptor</a:t>
            </a:r>
            <a:r>
              <a:rPr lang="en-US" altLang="zh-CN" dirty="0"/>
              <a:t>, PSID </a:t>
            </a:r>
            <a:r>
              <a:rPr lang="en-US" altLang="zh-CN" dirty="0" err="1"/>
              <a:t>RequiredSid</a:t>
            </a:r>
            <a:r>
              <a:rPr lang="en-US" altLang="zh-CN" dirty="0"/>
              <a:t>);</a:t>
            </a:r>
          </a:p>
          <a:p>
            <a:endParaRPr lang="en-US" altLang="zh-CN" dirty="0"/>
          </a:p>
          <a:p>
            <a:r>
              <a:rPr lang="en-US" altLang="zh-CN" dirty="0"/>
              <a:t>	static HANDLE DX86_STDCALL </a:t>
            </a:r>
            <a:r>
              <a:rPr lang="en-US" altLang="zh-CN" dirty="0" err="1"/>
              <a:t>CreatePrivateNamespaceW</a:t>
            </a:r>
            <a:r>
              <a:rPr lang="en-US" altLang="zh-CN" dirty="0"/>
              <a:t>(LPSECURITY_ATTRIBUTES </a:t>
            </a:r>
            <a:r>
              <a:rPr lang="en-US" altLang="zh-CN" dirty="0" err="1"/>
              <a:t>lpPrivateNamespaceAttributes</a:t>
            </a:r>
            <a:r>
              <a:rPr lang="en-US" altLang="zh-CN" dirty="0"/>
              <a:t>, LPVOID </a:t>
            </a:r>
            <a:r>
              <a:rPr lang="en-US" altLang="zh-CN" dirty="0" err="1"/>
              <a:t>lpBoundaryDescriptor</a:t>
            </a:r>
            <a:r>
              <a:rPr lang="en-US" altLang="zh-CN" dirty="0"/>
              <a:t>, LPCWSTR </a:t>
            </a:r>
            <a:r>
              <a:rPr lang="en-US" altLang="zh-CN" dirty="0" err="1"/>
              <a:t>lpAliasPrefix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BOOLEAN DX86_STDCALL </a:t>
            </a:r>
            <a:r>
              <a:rPr lang="en-US" altLang="zh-CN" dirty="0" err="1"/>
              <a:t>ClosePrivateNamespace</a:t>
            </a:r>
            <a:r>
              <a:rPr lang="en-US" altLang="zh-CN" dirty="0"/>
              <a:t>(HANDLE </a:t>
            </a:r>
            <a:r>
              <a:rPr lang="en-US" altLang="zh-CN" dirty="0" err="1"/>
              <a:t>Handle</a:t>
            </a:r>
            <a:r>
              <a:rPr lang="en-US" altLang="zh-CN" dirty="0"/>
              <a:t>, ULONG Flags);</a:t>
            </a:r>
          </a:p>
          <a:p>
            <a:r>
              <a:rPr lang="en-US" altLang="zh-CN" dirty="0"/>
              <a:t>	static BOOL DX86_STDCALL </a:t>
            </a:r>
            <a:r>
              <a:rPr lang="en-US" altLang="zh-CN" dirty="0" err="1"/>
              <a:t>ConvertStringSecurityDescriptorToSecurityDescriptorW</a:t>
            </a:r>
            <a:r>
              <a:rPr lang="en-US" altLang="zh-CN" dirty="0"/>
              <a:t>(LPCWSTR </a:t>
            </a:r>
            <a:r>
              <a:rPr lang="en-US" altLang="zh-CN" dirty="0" err="1"/>
              <a:t>StringSecurityDescriptor</a:t>
            </a:r>
            <a:r>
              <a:rPr lang="en-US" altLang="zh-CN" dirty="0"/>
              <a:t>, DWORD </a:t>
            </a:r>
            <a:r>
              <a:rPr lang="en-US" altLang="zh-CN" dirty="0" err="1"/>
              <a:t>StringSDRevision</a:t>
            </a:r>
            <a:r>
              <a:rPr lang="en-US" altLang="zh-CN" dirty="0"/>
              <a:t>, PSECURITY_DESCRIPTOR* </a:t>
            </a:r>
            <a:r>
              <a:rPr lang="en-US" altLang="zh-CN" dirty="0" err="1"/>
              <a:t>SecurityDescriptor</a:t>
            </a:r>
            <a:r>
              <a:rPr lang="en-US" altLang="zh-CN" dirty="0"/>
              <a:t>, PULONG </a:t>
            </a:r>
            <a:r>
              <a:rPr lang="en-US" altLang="zh-CN" dirty="0" err="1"/>
              <a:t>SecurityDescriptorSize</a:t>
            </a:r>
            <a:r>
              <a:rPr lang="en-US" altLang="zh-CN" dirty="0"/>
              <a:t>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604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//Thread API</a:t>
            </a:r>
          </a:p>
          <a:p>
            <a:r>
              <a:rPr lang="en-US" altLang="zh-CN" dirty="0"/>
              <a:t>	static HANDLE DX86_STDCALL </a:t>
            </a:r>
            <a:r>
              <a:rPr lang="en-US" altLang="zh-CN" dirty="0" err="1"/>
              <a:t>CreateThread</a:t>
            </a:r>
            <a:r>
              <a:rPr lang="en-US" altLang="zh-CN" dirty="0"/>
              <a:t>(LPSECURITY_ATTRIBUTES </a:t>
            </a:r>
            <a:r>
              <a:rPr lang="en-US" altLang="zh-CN" dirty="0" err="1"/>
              <a:t>lpThreadAttributes</a:t>
            </a:r>
            <a:r>
              <a:rPr lang="en-US" altLang="zh-CN" dirty="0"/>
              <a:t>, SIZE_T </a:t>
            </a:r>
            <a:r>
              <a:rPr lang="en-US" altLang="zh-CN" dirty="0" err="1"/>
              <a:t>dwStackSize</a:t>
            </a:r>
            <a:r>
              <a:rPr lang="en-US" altLang="zh-CN" dirty="0"/>
              <a:t>, LPTHREAD_START_ROUTINE </a:t>
            </a:r>
            <a:r>
              <a:rPr lang="en-US" altLang="zh-CN" dirty="0" err="1"/>
              <a:t>lpStartAddress</a:t>
            </a:r>
            <a:r>
              <a:rPr lang="en-US" altLang="zh-CN" dirty="0"/>
              <a:t>, LPVOID </a:t>
            </a:r>
            <a:r>
              <a:rPr lang="en-US" altLang="zh-CN" dirty="0" err="1"/>
              <a:t>lpParameter</a:t>
            </a:r>
            <a:r>
              <a:rPr lang="en-US" altLang="zh-CN" dirty="0"/>
              <a:t>, DWORD </a:t>
            </a:r>
            <a:r>
              <a:rPr lang="en-US" altLang="zh-CN" dirty="0" err="1"/>
              <a:t>dwCreationFlags</a:t>
            </a:r>
            <a:r>
              <a:rPr lang="en-US" altLang="zh-CN" dirty="0"/>
              <a:t>, LPDWORD </a:t>
            </a:r>
            <a:r>
              <a:rPr lang="en-US" altLang="zh-CN" dirty="0" err="1"/>
              <a:t>lpThreadId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VOID DX86_STDCALL </a:t>
            </a:r>
            <a:r>
              <a:rPr lang="en-US" altLang="zh-CN" dirty="0" err="1"/>
              <a:t>ExitThread</a:t>
            </a:r>
            <a:r>
              <a:rPr lang="en-US" altLang="zh-CN" dirty="0"/>
              <a:t>(DWORD </a:t>
            </a:r>
            <a:r>
              <a:rPr lang="en-US" altLang="zh-CN" dirty="0" err="1"/>
              <a:t>dwExitCode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BOOL DX86_STDCALL </a:t>
            </a:r>
            <a:r>
              <a:rPr lang="en-US" altLang="zh-CN" dirty="0" err="1"/>
              <a:t>TerminateThread</a:t>
            </a:r>
            <a:r>
              <a:rPr lang="en-US" altLang="zh-CN" dirty="0"/>
              <a:t>(HANDLE </a:t>
            </a:r>
            <a:r>
              <a:rPr lang="en-US" altLang="zh-CN" dirty="0" err="1"/>
              <a:t>hThread</a:t>
            </a:r>
            <a:r>
              <a:rPr lang="en-US" altLang="zh-CN" dirty="0"/>
              <a:t>, DWORD </a:t>
            </a:r>
            <a:r>
              <a:rPr lang="en-US" altLang="zh-CN" dirty="0" err="1"/>
              <a:t>dwExitCode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BOOL DX86_STDCALL </a:t>
            </a:r>
            <a:r>
              <a:rPr lang="en-US" altLang="zh-CN" dirty="0" err="1"/>
              <a:t>GetExitCodeThread</a:t>
            </a:r>
            <a:r>
              <a:rPr lang="en-US" altLang="zh-CN" dirty="0"/>
              <a:t>(HANDLE </a:t>
            </a:r>
            <a:r>
              <a:rPr lang="en-US" altLang="zh-CN" dirty="0" err="1"/>
              <a:t>hThread</a:t>
            </a:r>
            <a:r>
              <a:rPr lang="en-US" altLang="zh-CN" dirty="0"/>
              <a:t>, LPDWORD </a:t>
            </a:r>
            <a:r>
              <a:rPr lang="en-US" altLang="zh-CN" dirty="0" err="1"/>
              <a:t>lpExitCode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HANDLE DX86_STDCALL </a:t>
            </a:r>
            <a:r>
              <a:rPr lang="en-US" altLang="zh-CN" dirty="0" err="1"/>
              <a:t>GetCurrentThread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static BOOL DX86_STDCALL </a:t>
            </a:r>
            <a:r>
              <a:rPr lang="en-US" altLang="zh-CN" dirty="0" err="1"/>
              <a:t>GetThreadTimes</a:t>
            </a:r>
            <a:r>
              <a:rPr lang="en-US" altLang="zh-CN" dirty="0"/>
              <a:t>(HANDLE </a:t>
            </a:r>
            <a:r>
              <a:rPr lang="en-US" altLang="zh-CN" dirty="0" err="1"/>
              <a:t>hThread</a:t>
            </a:r>
            <a:r>
              <a:rPr lang="en-US" altLang="zh-CN" dirty="0"/>
              <a:t>, LPFILETIME </a:t>
            </a:r>
            <a:r>
              <a:rPr lang="en-US" altLang="zh-CN" dirty="0" err="1"/>
              <a:t>lpCreationTime</a:t>
            </a:r>
            <a:r>
              <a:rPr lang="en-US" altLang="zh-CN" dirty="0"/>
              <a:t>, LPFILETIME </a:t>
            </a:r>
            <a:r>
              <a:rPr lang="en-US" altLang="zh-CN" dirty="0" err="1"/>
              <a:t>lpExitTime</a:t>
            </a:r>
            <a:r>
              <a:rPr lang="en-US" altLang="zh-CN" dirty="0"/>
              <a:t>, LPFILETIME </a:t>
            </a:r>
            <a:r>
              <a:rPr lang="en-US" altLang="zh-CN" dirty="0" err="1"/>
              <a:t>lpKernelTime</a:t>
            </a:r>
            <a:r>
              <a:rPr lang="en-US" altLang="zh-CN" dirty="0"/>
              <a:t>, LPFILETIME </a:t>
            </a:r>
            <a:r>
              <a:rPr lang="en-US" altLang="zh-CN" dirty="0" err="1"/>
              <a:t>lpUserTime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BOOL DX86_STDCALL </a:t>
            </a:r>
            <a:r>
              <a:rPr lang="en-US" altLang="zh-CN" dirty="0" err="1"/>
              <a:t>GetSystemTimeAdjustment</a:t>
            </a:r>
            <a:r>
              <a:rPr lang="en-US" altLang="zh-CN" dirty="0"/>
              <a:t>(PDWORD </a:t>
            </a:r>
            <a:r>
              <a:rPr lang="en-US" altLang="zh-CN" dirty="0" err="1"/>
              <a:t>lpTimeAdjustment</a:t>
            </a:r>
            <a:r>
              <a:rPr lang="en-US" altLang="zh-CN" dirty="0"/>
              <a:t>, PDWORD </a:t>
            </a:r>
            <a:r>
              <a:rPr lang="en-US" altLang="zh-CN" dirty="0" err="1"/>
              <a:t>lpTimeIncrement</a:t>
            </a:r>
            <a:r>
              <a:rPr lang="en-US" altLang="zh-CN" dirty="0"/>
              <a:t>, PBOOL </a:t>
            </a:r>
            <a:r>
              <a:rPr lang="en-US" altLang="zh-CN" dirty="0" err="1"/>
              <a:t>lpTimeAdjustmentDisabled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DWORD DX86_STDCALL </a:t>
            </a:r>
            <a:r>
              <a:rPr lang="en-US" altLang="zh-CN" dirty="0" err="1"/>
              <a:t>SuspendThread</a:t>
            </a:r>
            <a:r>
              <a:rPr lang="en-US" altLang="zh-CN" dirty="0"/>
              <a:t>(HANDLE </a:t>
            </a:r>
            <a:r>
              <a:rPr lang="en-US" altLang="zh-CN" dirty="0" err="1"/>
              <a:t>hThread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DWORD DX86_STDCALL </a:t>
            </a:r>
            <a:r>
              <a:rPr lang="en-US" altLang="zh-CN" dirty="0" err="1"/>
              <a:t>ResumeThread</a:t>
            </a:r>
            <a:r>
              <a:rPr lang="en-US" altLang="zh-CN" dirty="0"/>
              <a:t>(HANDLE </a:t>
            </a:r>
            <a:r>
              <a:rPr lang="en-US" altLang="zh-CN" dirty="0" err="1"/>
              <a:t>hThread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VOID DX86_STDCALL Sleep(DWORD </a:t>
            </a:r>
            <a:r>
              <a:rPr lang="en-US" altLang="zh-CN" dirty="0" err="1"/>
              <a:t>dwMilliseconds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static BOOL DX86_STDCALL </a:t>
            </a:r>
            <a:r>
              <a:rPr lang="en-US" altLang="zh-CN" dirty="0" err="1"/>
              <a:t>SwitchToThread</a:t>
            </a:r>
            <a:r>
              <a:rPr lang="en-US" altLang="zh-CN" dirty="0"/>
              <a:t>();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054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https://visualstudio.microsoft.com/zh-hans/</a:t>
            </a:r>
            <a:endParaRPr 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#include "</a:t>
            </a:r>
            <a:r>
              <a:rPr lang="en-US" altLang="zh-CN" dirty="0" err="1"/>
              <a:t>CChatDialog.h</a:t>
            </a:r>
            <a:r>
              <a:rPr lang="en-US" altLang="zh-CN" dirty="0"/>
              <a:t>“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cn/windows/win32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isualstudio.microsoft.com/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TC技术简介"/>
          <p:cNvSpPr txBox="1"/>
          <p:nvPr/>
        </p:nvSpPr>
        <p:spPr>
          <a:xfrm>
            <a:off x="1118211" y="5193339"/>
            <a:ext cx="9887322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3A5BAE"/>
                </a:solidFill>
              </a:defRPr>
            </a:lvl1pPr>
          </a:lstStyle>
          <a:p>
            <a:r>
              <a:rPr lang="en-US" dirty="0"/>
              <a:t>Windows</a:t>
            </a:r>
            <a:r>
              <a:rPr lang="zh-CN" altLang="en-US" dirty="0"/>
              <a:t>开发入门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28906"/>
            <a:ext cx="424154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PE</a:t>
            </a:r>
            <a:r>
              <a:rPr lang="zh-CN" altLang="en-US" dirty="0"/>
              <a:t>文件格式 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E42A98-14BF-4CA5-8262-EF7682D6FB74}"/>
              </a:ext>
            </a:extLst>
          </p:cNvPr>
          <p:cNvSpPr txBox="1"/>
          <p:nvPr/>
        </p:nvSpPr>
        <p:spPr>
          <a:xfrm>
            <a:off x="2771580" y="3305916"/>
            <a:ext cx="4544569" cy="6879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DOS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头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altLang="zh-CN" sz="3600" b="0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PE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头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altLang="zh-CN" sz="3600" b="0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Section Table</a:t>
            </a:r>
          </a:p>
          <a:p>
            <a:pPr lvl="2" indent="0" algn="l"/>
            <a:r>
              <a:rPr lang="en-US" altLang="zh-CN" sz="3600" b="0" dirty="0"/>
              <a:t>	</a:t>
            </a:r>
            <a:r>
              <a:rPr lang="zh-CN" altLang="en-US" sz="3600" b="0" dirty="0"/>
              <a:t>导入表</a:t>
            </a:r>
            <a:endParaRPr lang="en-US" altLang="zh-CN" sz="3600" b="0" dirty="0"/>
          </a:p>
          <a:p>
            <a:pPr lvl="2" indent="0" algn="l"/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导出表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indent="0" algn="l"/>
            <a:r>
              <a:rPr lang="en-US" altLang="zh-CN" sz="3600" b="0" dirty="0"/>
              <a:t>	</a:t>
            </a:r>
            <a:r>
              <a:rPr lang="zh-CN" altLang="en-US" sz="3600" b="0" dirty="0"/>
              <a:t>资源表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altLang="zh-CN" sz="3600" b="0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Sections</a:t>
            </a:r>
          </a:p>
          <a:p>
            <a:pPr lvl="3" indent="0" algn="l"/>
            <a:r>
              <a:rPr lang="en-US" altLang="zh-CN" sz="3600" b="0" dirty="0"/>
              <a:t>	</a:t>
            </a:r>
            <a:r>
              <a:rPr lang="zh-CN" altLang="en-US" sz="3600" b="0" dirty="0"/>
              <a:t>代码段</a:t>
            </a:r>
            <a:endParaRPr lang="en-US" altLang="zh-CN" sz="3600" b="0" dirty="0"/>
          </a:p>
          <a:p>
            <a:pPr lvl="3" indent="0" algn="l"/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数据段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9DEC85-01E7-4D6D-BA9D-B21923E2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833" y="2354828"/>
            <a:ext cx="13711000" cy="86921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28906"/>
            <a:ext cx="632865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使用</a:t>
            </a:r>
            <a:r>
              <a:rPr lang="en-US" altLang="zh-CN" dirty="0"/>
              <a:t>SDK</a:t>
            </a:r>
            <a:r>
              <a:rPr lang="zh-CN" altLang="en-US" dirty="0"/>
              <a:t>进行开发 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102657" cy="6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9305" y="5405881"/>
            <a:ext cx="9105005" cy="622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194042" y="12040020"/>
            <a:ext cx="31565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使用动态库开发</a:t>
            </a:r>
          </a:p>
        </p:txBody>
      </p:sp>
      <p:sp>
        <p:nvSpPr>
          <p:cNvPr id="8" name="矩形 7"/>
          <p:cNvSpPr/>
          <p:nvPr/>
        </p:nvSpPr>
        <p:spPr>
          <a:xfrm>
            <a:off x="16879245" y="10907252"/>
            <a:ext cx="28889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使用静态库开发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59691" y="5964932"/>
            <a:ext cx="7979484" cy="4164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29B253B-750D-4BCA-BC05-B6EE23CC9263}"/>
              </a:ext>
            </a:extLst>
          </p:cNvPr>
          <p:cNvSpPr txBox="1"/>
          <p:nvPr/>
        </p:nvSpPr>
        <p:spPr>
          <a:xfrm>
            <a:off x="1358395" y="3355440"/>
            <a:ext cx="441392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动态库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vs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静态库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28906"/>
            <a:ext cx="286616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 err="1"/>
              <a:t>W</a:t>
            </a:r>
            <a:r>
              <a:rPr lang="en-US" altLang="zh-CN" dirty="0" err="1"/>
              <a:t>inDbg</a:t>
            </a:r>
            <a:endParaRPr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34400" y="2739732"/>
            <a:ext cx="13884653" cy="8236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243A16-3775-4310-9245-AD24C04F20E7}"/>
              </a:ext>
            </a:extLst>
          </p:cNvPr>
          <p:cNvSpPr txBox="1"/>
          <p:nvPr/>
        </p:nvSpPr>
        <p:spPr>
          <a:xfrm>
            <a:off x="1120400" y="3038591"/>
            <a:ext cx="4559963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用户态调试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内核态调试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符号加载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下断点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观察变量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调用栈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为什么要做RTC？"/>
          <p:cNvSpPr txBox="1"/>
          <p:nvPr/>
        </p:nvSpPr>
        <p:spPr>
          <a:xfrm>
            <a:off x="3878725" y="4580164"/>
            <a:ext cx="17568912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第二部分 </a:t>
            </a:r>
            <a:r>
              <a:rPr lang="en-US" dirty="0"/>
              <a:t>Windows</a:t>
            </a:r>
            <a:r>
              <a:rPr lang="zh-CN" altLang="en-US" dirty="0"/>
              <a:t>基本编程理论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420628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三大核心 </a:t>
            </a:r>
            <a:r>
              <a:rPr lang="en-US" dirty="0" err="1"/>
              <a:t>dll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52854" y="3297115"/>
            <a:ext cx="3842238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Kernal32.dll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zh-CN" sz="3600" b="0" dirty="0"/>
              <a:t> User32.dll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GDI32.dll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34" name="AutoShape 2" descr="cover"/>
          <p:cNvSpPr>
            <a:spLocks noChangeAspect="1" noChangeArrowheads="1"/>
          </p:cNvSpPr>
          <p:nvPr/>
        </p:nvSpPr>
        <p:spPr bwMode="auto">
          <a:xfrm>
            <a:off x="63500" y="-136525"/>
            <a:ext cx="2581275" cy="3238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626" y="6663835"/>
            <a:ext cx="3611257" cy="4530727"/>
          </a:xfrm>
          <a:prstGeom prst="rect">
            <a:avLst/>
          </a:prstGeom>
        </p:spPr>
      </p:pic>
      <p:sp>
        <p:nvSpPr>
          <p:cNvPr id="44036" name="AutoShape 4" descr="mk:@MSITStore:E:\eBooks\Windows\Windows%20Graphics%20Programming%20Win32%20GDI%20and%20DirectDraw.chm::/Win32GDI/images/0130869856_BIG.jpg"/>
          <p:cNvSpPr>
            <a:spLocks noChangeAspect="1" noChangeArrowheads="1"/>
          </p:cNvSpPr>
          <p:nvPr/>
        </p:nvSpPr>
        <p:spPr bwMode="auto">
          <a:xfrm>
            <a:off x="63500" y="-136525"/>
            <a:ext cx="3105150" cy="4457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038" name="AutoShape 6" descr="mk:@MSITStore:E:\eBooks\Windows\Windows%20Graphics%20Programming%20Win32%20GDI%20and%20DirectDraw.chm::/Win32GDI/images/0130869856_BIG.jpg"/>
          <p:cNvSpPr>
            <a:spLocks noChangeAspect="1" noChangeArrowheads="1"/>
          </p:cNvSpPr>
          <p:nvPr/>
        </p:nvSpPr>
        <p:spPr bwMode="auto">
          <a:xfrm>
            <a:off x="63500" y="-136525"/>
            <a:ext cx="3105150" cy="4457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1544" y="6359952"/>
            <a:ext cx="4017902" cy="5765871"/>
          </a:xfrm>
          <a:prstGeom prst="rect">
            <a:avLst/>
          </a:prstGeom>
        </p:spPr>
      </p:pic>
      <p:pic>
        <p:nvPicPr>
          <p:cNvPr id="10" name="图片 9" descr="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87" y="6625736"/>
            <a:ext cx="3810366" cy="46467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791883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微软开发者网络 </a:t>
            </a:r>
            <a:r>
              <a:rPr lang="en-US" altLang="zh-CN" dirty="0"/>
              <a:t>MSDN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958362" y="3195990"/>
            <a:ext cx="1234472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3600" b="0" dirty="0"/>
              <a:t> </a:t>
            </a:r>
            <a:r>
              <a:rPr lang="zh-CN" altLang="en-US" sz="3600" b="0" dirty="0"/>
              <a:t>在线版 ：</a:t>
            </a:r>
            <a:r>
              <a:rPr lang="en-US" sz="3600" b="0" dirty="0">
                <a:hlinkClick r:id="rId3"/>
              </a:rPr>
              <a:t>https://docs.microsoft.com/zh-cn/windows/win32/</a:t>
            </a:r>
            <a:endParaRPr lang="en-US" sz="3600" b="0" dirty="0"/>
          </a:p>
          <a:p>
            <a:pPr algn="l">
              <a:buFont typeface="Arial" pitchFamily="34" charset="0"/>
              <a:buChar char="•"/>
            </a:pPr>
            <a:r>
              <a:rPr lang="en-US" sz="3600" b="0" dirty="0"/>
              <a:t> Last Offline </a:t>
            </a:r>
            <a:r>
              <a:rPr lang="en-US" sz="3600" b="0" dirty="0" err="1"/>
              <a:t>Edision</a:t>
            </a:r>
            <a:r>
              <a:rPr lang="en-US" sz="3600" b="0" dirty="0"/>
              <a:t> : VS MSDN 2008</a:t>
            </a: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69879" y="4808049"/>
            <a:ext cx="1840131" cy="179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95F84EA-2342-47DA-98E8-A40B7EB55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947042" y="3195990"/>
            <a:ext cx="9782175" cy="861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586538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如何查阅</a:t>
            </a:r>
            <a:r>
              <a:rPr lang="en-US" altLang="zh-CN" dirty="0"/>
              <a:t>API</a:t>
            </a:r>
            <a:r>
              <a:rPr lang="zh-CN" altLang="en-US" dirty="0"/>
              <a:t>文档</a:t>
            </a:r>
            <a:endParaRPr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77599" y="1776411"/>
            <a:ext cx="9629775" cy="1016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AF8847-19B7-46B9-9BB5-639FBF4A9E50}"/>
              </a:ext>
            </a:extLst>
          </p:cNvPr>
          <p:cNvSpPr txBox="1"/>
          <p:nvPr/>
        </p:nvSpPr>
        <p:spPr>
          <a:xfrm>
            <a:off x="1127442" y="3168422"/>
            <a:ext cx="5865388" cy="7379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内容目录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索引查找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函数原型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返回值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Remarks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头文件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库文件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509274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API</a:t>
            </a:r>
            <a:r>
              <a:rPr lang="zh-CN" altLang="en-US" dirty="0"/>
              <a:t>的错误处理</a:t>
            </a:r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1559" y="3420117"/>
            <a:ext cx="4878632" cy="58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48301" y="4478306"/>
            <a:ext cx="4910837" cy="3034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84050" y="3420117"/>
            <a:ext cx="4132384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函数的返回值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altLang="zh-CN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GetLastError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zh-CN" sz="3600" b="0" dirty="0"/>
              <a:t> </a:t>
            </a:r>
            <a:r>
              <a:rPr lang="en-US" altLang="zh-CN" sz="3600" b="0" dirty="0" err="1"/>
              <a:t>FormatMessage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628377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字符集与字符编码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1575FF-A279-4A6D-B895-87C4DA1B1909}"/>
              </a:ext>
            </a:extLst>
          </p:cNvPr>
          <p:cNvSpPr txBox="1"/>
          <p:nvPr/>
        </p:nvSpPr>
        <p:spPr>
          <a:xfrm>
            <a:off x="1011616" y="3338242"/>
            <a:ext cx="6076027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600" b="0" dirty="0"/>
              <a:t>DBCS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Unicode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UTF-8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600" b="0" dirty="0" err="1"/>
              <a:t>MultiByteToWideChar</a:t>
            </a:r>
            <a:endParaRPr lang="en-US" altLang="zh-CN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600" b="0" dirty="0" err="1"/>
              <a:t>WideCharToMultiByte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95837-08ED-40BB-BFCD-25B0BF9E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726" y="2506711"/>
            <a:ext cx="6415345" cy="67426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47384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内核对象介绍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0C892A-446D-4580-B80C-4CE6815BB29F}"/>
              </a:ext>
            </a:extLst>
          </p:cNvPr>
          <p:cNvSpPr txBox="1"/>
          <p:nvPr/>
        </p:nvSpPr>
        <p:spPr>
          <a:xfrm>
            <a:off x="1448278" y="3205168"/>
            <a:ext cx="3449663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句柄表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引用计数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复制内核对象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跨进程共享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D0511E3-A95A-4099-9C14-FAC002B46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3153" y="2034932"/>
            <a:ext cx="7338956" cy="1056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目录"/>
          <p:cNvSpPr txBox="1"/>
          <p:nvPr/>
        </p:nvSpPr>
        <p:spPr>
          <a:xfrm>
            <a:off x="1068916" y="1064683"/>
            <a:ext cx="287571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200">
                <a:solidFill>
                  <a:srgbClr val="5E5E5E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125" name="1. What: 什么是RTC？…"/>
          <p:cNvSpPr txBox="1"/>
          <p:nvPr/>
        </p:nvSpPr>
        <p:spPr>
          <a:xfrm>
            <a:off x="1170586" y="3394008"/>
            <a:ext cx="22042828" cy="659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3500" tIns="63500" rIns="63500" bIns="63500">
            <a:spAutoFit/>
          </a:bodyPr>
          <a:lstStyle/>
          <a:p>
            <a:pPr algn="l">
              <a:defRPr sz="6000"/>
            </a:pPr>
            <a:r>
              <a:rPr lang="zh-CN" altLang="en-US" sz="6000" dirty="0"/>
              <a:t>第一部分 概述</a:t>
            </a:r>
            <a:r>
              <a:rPr lang="zh-CN" altLang="en-US" dirty="0"/>
              <a:t> </a:t>
            </a:r>
            <a:endParaRPr dirty="0"/>
          </a:p>
          <a:p>
            <a:pPr algn="l">
              <a:defRPr sz="6000"/>
            </a:pPr>
            <a:endParaRPr dirty="0"/>
          </a:p>
          <a:p>
            <a:pPr algn="l">
              <a:defRPr sz="6000"/>
            </a:pPr>
            <a:r>
              <a:rPr lang="zh-CN" altLang="en-US" sz="6000" dirty="0"/>
              <a:t>第二部分 </a:t>
            </a:r>
            <a:r>
              <a:rPr lang="en-US" sz="6000" dirty="0"/>
              <a:t>Windows</a:t>
            </a:r>
            <a:r>
              <a:rPr lang="zh-CN" altLang="en-US" sz="6000" dirty="0"/>
              <a:t>基本编程理论</a:t>
            </a:r>
            <a:r>
              <a:rPr lang="zh-CN" altLang="en-US" dirty="0"/>
              <a:t> </a:t>
            </a:r>
          </a:p>
          <a:p>
            <a:pPr algn="l">
              <a:defRPr sz="6000"/>
            </a:pPr>
            <a:endParaRPr lang="zh-CN" altLang="en-US" dirty="0"/>
          </a:p>
          <a:p>
            <a:pPr algn="l">
              <a:defRPr sz="6000"/>
            </a:pPr>
            <a:r>
              <a:rPr lang="zh-CN" altLang="en-US" sz="6000" dirty="0"/>
              <a:t>第三部分 </a:t>
            </a:r>
            <a:r>
              <a:rPr lang="en-US" sz="6000" dirty="0"/>
              <a:t>Windows</a:t>
            </a:r>
            <a:r>
              <a:rPr lang="zh-CN" altLang="en-US" sz="6000" dirty="0"/>
              <a:t>编程工具与框架</a:t>
            </a:r>
            <a:r>
              <a:rPr lang="zh-CN" altLang="en-US" dirty="0"/>
              <a:t> </a:t>
            </a:r>
            <a:endParaRPr lang="en-US" altLang="zh-CN" dirty="0"/>
          </a:p>
          <a:p>
            <a:pPr algn="l">
              <a:defRPr sz="6000"/>
            </a:pPr>
            <a:endParaRPr lang="en-US" dirty="0"/>
          </a:p>
          <a:p>
            <a:pPr algn="l">
              <a:defRPr sz="6000"/>
            </a:pPr>
            <a:r>
              <a:rPr lang="zh-CN" altLang="en-US" sz="6000" dirty="0"/>
              <a:t>第四部分 </a:t>
            </a:r>
            <a:r>
              <a:rPr lang="en-US" sz="6000" dirty="0"/>
              <a:t>Windows Demo</a:t>
            </a:r>
            <a:r>
              <a:rPr lang="en-US" dirty="0"/>
              <a:t> </a:t>
            </a:r>
            <a:r>
              <a:rPr lang="zh-CN" altLang="en-US" dirty="0"/>
              <a:t>实战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2774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线程</a:t>
            </a:r>
            <a:r>
              <a:rPr lang="en-US" dirty="0"/>
              <a:t>API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6C2CD7-B667-4B8E-ADEA-A85D0D8B2D98}"/>
              </a:ext>
            </a:extLst>
          </p:cNvPr>
          <p:cNvSpPr txBox="1"/>
          <p:nvPr/>
        </p:nvSpPr>
        <p:spPr>
          <a:xfrm>
            <a:off x="1052944" y="3131127"/>
            <a:ext cx="4987637" cy="51212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线程的上下文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线程的状态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线程的优先级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线程的执行时间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线程同步的手段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0F00C9-010F-4234-92D4-54260665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023" y="2354311"/>
            <a:ext cx="13950518" cy="69836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为什么要做RTC？"/>
          <p:cNvSpPr txBox="1"/>
          <p:nvPr/>
        </p:nvSpPr>
        <p:spPr>
          <a:xfrm>
            <a:off x="803872" y="1328389"/>
            <a:ext cx="2774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内存</a:t>
            </a:r>
            <a:r>
              <a:rPr lang="en-US" dirty="0"/>
              <a:t>API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4D23E6-5077-48B0-82AB-79360BE391A4}"/>
              </a:ext>
            </a:extLst>
          </p:cNvPr>
          <p:cNvSpPr txBox="1"/>
          <p:nvPr/>
        </p:nvSpPr>
        <p:spPr>
          <a:xfrm>
            <a:off x="1274619" y="3205717"/>
            <a:ext cx="5320145" cy="7304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内存的大小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物理内存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vs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虚拟内存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分页内存的状态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内存页的分配与回收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内存堆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内存分配算法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内存池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2F688D-A8E7-4798-8CA8-870C7B12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712" y="3205718"/>
            <a:ext cx="6573956" cy="62153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425437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GDI API</a:t>
            </a:r>
            <a:r>
              <a:rPr lang="zh-CN" altLang="en-US" dirty="0"/>
              <a:t>介绍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6C3384-359D-4DFD-A698-06E2A240C191}"/>
              </a:ext>
            </a:extLst>
          </p:cNvPr>
          <p:cNvSpPr txBox="1"/>
          <p:nvPr/>
        </p:nvSpPr>
        <p:spPr>
          <a:xfrm>
            <a:off x="1494766" y="3395138"/>
            <a:ext cx="4254370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设备上下文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坐标选择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像素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线条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画刷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3B821-EB43-451D-A01B-71D4E81B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838" y="2354311"/>
            <a:ext cx="11314631" cy="90473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727282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消息循环与事件驱动 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94CB73-A76F-48B3-9C04-0AB92FA101EF}"/>
              </a:ext>
            </a:extLst>
          </p:cNvPr>
          <p:cNvSpPr txBox="1"/>
          <p:nvPr/>
        </p:nvSpPr>
        <p:spPr>
          <a:xfrm>
            <a:off x="1136073" y="3237808"/>
            <a:ext cx="7730836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窗口类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创建窗口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消息循环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GetMessage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600" b="0" dirty="0" err="1"/>
              <a:t>SendMessage</a:t>
            </a:r>
            <a:r>
              <a:rPr lang="en-US" altLang="zh-CN" sz="3600" b="0" dirty="0"/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vs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PostMessage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04EC0-F365-4BCC-9575-956407085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09" y="2354310"/>
            <a:ext cx="12871662" cy="898424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如何做RTC？"/>
          <p:cNvSpPr txBox="1"/>
          <p:nvPr/>
        </p:nvSpPr>
        <p:spPr>
          <a:xfrm>
            <a:off x="3340494" y="3930169"/>
            <a:ext cx="18792004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第三部分 </a:t>
            </a:r>
            <a:r>
              <a:rPr lang="en-US" dirty="0"/>
              <a:t>Windows</a:t>
            </a:r>
            <a:r>
              <a:rPr lang="zh-CN" altLang="en-US" dirty="0"/>
              <a:t>编程工具与框架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444352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Visual Studio</a:t>
            </a:r>
            <a:endParaRPr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85706" y="3151846"/>
            <a:ext cx="14585899" cy="811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1550558-1A63-4215-9475-72CB8B4097FA}"/>
              </a:ext>
            </a:extLst>
          </p:cNvPr>
          <p:cNvSpPr txBox="1"/>
          <p:nvPr/>
        </p:nvSpPr>
        <p:spPr>
          <a:xfrm>
            <a:off x="812395" y="3151846"/>
            <a:ext cx="7730836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600" b="0" dirty="0">
                <a:hlinkClick r:id="rId5"/>
              </a:rPr>
              <a:t>https://visualstudio.microsoft.com/</a:t>
            </a:r>
            <a:endParaRPr lang="en-US" altLang="zh-CN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社区版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专业版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企业版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340477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MFC</a:t>
            </a:r>
            <a:r>
              <a:rPr lang="zh-CN" altLang="en-US" dirty="0"/>
              <a:t>简介 </a:t>
            </a:r>
            <a:endParaRPr dirty="0"/>
          </a:p>
        </p:txBody>
      </p:sp>
      <p:pic>
        <p:nvPicPr>
          <p:cNvPr id="4" name="图片 3" descr="MF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12" y="2723895"/>
            <a:ext cx="12182841" cy="106225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09347" y="2986827"/>
            <a:ext cx="9187962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C++</a:t>
            </a:r>
            <a:r>
              <a:rPr kumimoji="0" lang="en-US" altLang="zh-CN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Class Wrapper for Windows API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baseline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App Framework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baseline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大而全，易扩展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566821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App Framework 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1247BC-CC1A-4B70-A4E2-07AD873C80D3}"/>
              </a:ext>
            </a:extLst>
          </p:cNvPr>
          <p:cNvSpPr txBox="1"/>
          <p:nvPr/>
        </p:nvSpPr>
        <p:spPr>
          <a:xfrm>
            <a:off x="1119931" y="3062088"/>
            <a:ext cx="6168355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0" dirty="0"/>
              <a:t>全局静态唯一实例</a:t>
            </a:r>
            <a:endParaRPr lang="en-US" altLang="zh-CN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600" b="0" dirty="0" err="1"/>
              <a:t>AfxGetApp</a:t>
            </a:r>
            <a:r>
              <a:rPr lang="en-US" altLang="zh-CN" sz="3600" b="0" dirty="0"/>
              <a:t>()-&gt;</a:t>
            </a:r>
            <a:r>
              <a:rPr lang="en-US" altLang="zh-CN" sz="3600" b="0" dirty="0" err="1"/>
              <a:t>m_hInstance</a:t>
            </a:r>
            <a:endParaRPr lang="en-US" altLang="zh-CN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600" b="0" dirty="0" err="1"/>
              <a:t>InitInstance</a:t>
            </a:r>
            <a:endParaRPr lang="en-US" altLang="zh-CN" sz="3600" b="0" dirty="0"/>
          </a:p>
          <a:p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350095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 err="1"/>
              <a:t>Msg</a:t>
            </a:r>
            <a:r>
              <a:rPr lang="en-US" dirty="0"/>
              <a:t> Map 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3D0B01-DFC7-4B60-BEEE-80AA4A0C2E37}"/>
              </a:ext>
            </a:extLst>
          </p:cNvPr>
          <p:cNvSpPr txBox="1"/>
          <p:nvPr/>
        </p:nvSpPr>
        <p:spPr>
          <a:xfrm>
            <a:off x="1260658" y="3383787"/>
            <a:ext cx="1805257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b="0" dirty="0"/>
              <a:t>BEGIN_MESSAGE_MAP(</a:t>
            </a:r>
            <a:r>
              <a:rPr lang="en-US" altLang="zh-CN" b="0" dirty="0" err="1"/>
              <a:t>CRTCDemoDlg</a:t>
            </a:r>
            <a:r>
              <a:rPr lang="en-US" altLang="zh-CN" b="0" dirty="0"/>
              <a:t>, </a:t>
            </a:r>
            <a:r>
              <a:rPr lang="en-US" altLang="zh-CN" b="0" dirty="0" err="1"/>
              <a:t>CDialogEx</a:t>
            </a:r>
            <a:r>
              <a:rPr lang="en-US" altLang="zh-CN" b="0" dirty="0"/>
              <a:t>)</a:t>
            </a:r>
          </a:p>
          <a:p>
            <a:pPr algn="l"/>
            <a:r>
              <a:rPr lang="en-US" altLang="zh-CN" b="0" dirty="0"/>
              <a:t>	ON_WM_SYSCOMMAND()</a:t>
            </a:r>
          </a:p>
          <a:p>
            <a:pPr algn="l"/>
            <a:r>
              <a:rPr lang="en-US" altLang="zh-CN" b="0" dirty="0"/>
              <a:t>	ON_WM_PAINT()</a:t>
            </a:r>
          </a:p>
          <a:p>
            <a:pPr algn="l"/>
            <a:r>
              <a:rPr lang="en-US" altLang="zh-CN" b="0" dirty="0"/>
              <a:t>	ON_WM_QUERYDRAGICON()</a:t>
            </a:r>
          </a:p>
          <a:p>
            <a:pPr algn="l"/>
            <a:r>
              <a:rPr lang="en-US" altLang="zh-CN" b="0" dirty="0"/>
              <a:t>	ON_BN_CLICKED(IDC_LOGIN, &amp;</a:t>
            </a:r>
            <a:r>
              <a:rPr lang="en-US" altLang="zh-CN" b="0" dirty="0" err="1"/>
              <a:t>CRTCDemoDlg</a:t>
            </a:r>
            <a:r>
              <a:rPr lang="en-US" altLang="zh-CN" b="0" dirty="0"/>
              <a:t>::</a:t>
            </a:r>
            <a:r>
              <a:rPr lang="en-US" altLang="zh-CN" b="0" dirty="0" err="1"/>
              <a:t>OnBnClickedLogin</a:t>
            </a:r>
            <a:r>
              <a:rPr lang="en-US" altLang="zh-CN" b="0" dirty="0"/>
              <a:t>)</a:t>
            </a:r>
          </a:p>
          <a:p>
            <a:pPr algn="l"/>
            <a:r>
              <a:rPr lang="en-US" altLang="zh-CN" b="0" dirty="0"/>
              <a:t>END_MESSAGE_MAP()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45765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Control DDX 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31C629-9F1F-45A6-8A90-A1053FC51B31}"/>
              </a:ext>
            </a:extLst>
          </p:cNvPr>
          <p:cNvSpPr txBox="1"/>
          <p:nvPr/>
        </p:nvSpPr>
        <p:spPr>
          <a:xfrm>
            <a:off x="1305083" y="2895287"/>
            <a:ext cx="13029208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600" b="0" dirty="0"/>
              <a:t>void </a:t>
            </a:r>
            <a:r>
              <a:rPr lang="en-US" altLang="zh-CN" sz="3600" b="0" dirty="0" err="1"/>
              <a:t>CRTCDemoDlg</a:t>
            </a:r>
            <a:r>
              <a:rPr lang="en-US" altLang="zh-CN" sz="3600" b="0" dirty="0"/>
              <a:t>::</a:t>
            </a:r>
            <a:r>
              <a:rPr lang="en-US" altLang="zh-CN" sz="3600" b="0" dirty="0" err="1"/>
              <a:t>DoDataExchange</a:t>
            </a:r>
            <a:r>
              <a:rPr lang="en-US" altLang="zh-CN" sz="3600" b="0" dirty="0"/>
              <a:t>(</a:t>
            </a:r>
            <a:r>
              <a:rPr lang="en-US" altLang="zh-CN" sz="3600" b="0" dirty="0" err="1"/>
              <a:t>CDataExchange</a:t>
            </a:r>
            <a:r>
              <a:rPr lang="en-US" altLang="zh-CN" sz="3600" b="0" dirty="0"/>
              <a:t>* </a:t>
            </a:r>
            <a:r>
              <a:rPr lang="en-US" altLang="zh-CN" sz="3600" b="0" dirty="0" err="1"/>
              <a:t>pDX</a:t>
            </a:r>
            <a:r>
              <a:rPr lang="en-US" altLang="zh-CN" sz="3600" b="0" dirty="0"/>
              <a:t>)</a:t>
            </a:r>
          </a:p>
          <a:p>
            <a:pPr algn="l"/>
            <a:r>
              <a:rPr lang="en-US" altLang="zh-CN" sz="3600" b="0" dirty="0"/>
              <a:t>{</a:t>
            </a:r>
          </a:p>
          <a:p>
            <a:pPr algn="l"/>
            <a:r>
              <a:rPr lang="en-US" altLang="zh-CN" sz="3600" b="0" dirty="0"/>
              <a:t>	</a:t>
            </a:r>
            <a:r>
              <a:rPr lang="en-US" altLang="zh-CN" sz="3600" b="0" dirty="0" err="1"/>
              <a:t>CDialogEx</a:t>
            </a:r>
            <a:r>
              <a:rPr lang="en-US" altLang="zh-CN" sz="3600" b="0" dirty="0"/>
              <a:t>::</a:t>
            </a:r>
            <a:r>
              <a:rPr lang="en-US" altLang="zh-CN" sz="3600" b="0" dirty="0" err="1"/>
              <a:t>DoDataExchange</a:t>
            </a:r>
            <a:r>
              <a:rPr lang="en-US" altLang="zh-CN" sz="3600" b="0" dirty="0"/>
              <a:t>(</a:t>
            </a:r>
            <a:r>
              <a:rPr lang="en-US" altLang="zh-CN" sz="3600" b="0" dirty="0" err="1"/>
              <a:t>pDX</a:t>
            </a:r>
            <a:r>
              <a:rPr lang="en-US" altLang="zh-CN" sz="3600" b="0" dirty="0"/>
              <a:t>);</a:t>
            </a:r>
          </a:p>
          <a:p>
            <a:pPr algn="l"/>
            <a:r>
              <a:rPr lang="en-US" altLang="zh-CN" sz="3600" b="0" dirty="0"/>
              <a:t>	</a:t>
            </a:r>
            <a:r>
              <a:rPr lang="en-US" altLang="zh-CN" sz="3600" b="0" dirty="0" err="1"/>
              <a:t>DDX_Control</a:t>
            </a:r>
            <a:r>
              <a:rPr lang="en-US" altLang="zh-CN" sz="3600" b="0" dirty="0"/>
              <a:t>(</a:t>
            </a:r>
            <a:r>
              <a:rPr lang="en-US" altLang="zh-CN" sz="3600" b="0" dirty="0" err="1"/>
              <a:t>pDX</a:t>
            </a:r>
            <a:r>
              <a:rPr lang="en-US" altLang="zh-CN" sz="3600" b="0" dirty="0"/>
              <a:t>, IDC_NAME, </a:t>
            </a:r>
            <a:r>
              <a:rPr lang="en-US" altLang="zh-CN" sz="3600" b="0" dirty="0" err="1"/>
              <a:t>m_room</a:t>
            </a:r>
            <a:r>
              <a:rPr lang="en-US" altLang="zh-CN" sz="3600" b="0" dirty="0"/>
              <a:t>);</a:t>
            </a:r>
          </a:p>
          <a:p>
            <a:pPr algn="l"/>
            <a:r>
              <a:rPr lang="en-US" altLang="zh-CN" sz="3600" b="0" dirty="0"/>
              <a:t>	</a:t>
            </a:r>
            <a:r>
              <a:rPr lang="en-US" altLang="zh-CN" sz="3600" b="0" dirty="0" err="1"/>
              <a:t>DDX_Control</a:t>
            </a:r>
            <a:r>
              <a:rPr lang="en-US" altLang="zh-CN" sz="3600" b="0" dirty="0"/>
              <a:t>(</a:t>
            </a:r>
            <a:r>
              <a:rPr lang="en-US" altLang="zh-CN" sz="3600" b="0" dirty="0" err="1"/>
              <a:t>pDX</a:t>
            </a:r>
            <a:r>
              <a:rPr lang="en-US" altLang="zh-CN" sz="3600" b="0" dirty="0"/>
              <a:t>, IDC_USER, </a:t>
            </a:r>
            <a:r>
              <a:rPr lang="en-US" altLang="zh-CN" sz="3600" b="0" dirty="0" err="1"/>
              <a:t>m_name</a:t>
            </a:r>
            <a:r>
              <a:rPr lang="en-US" altLang="zh-CN" sz="3600" b="0" dirty="0"/>
              <a:t>);</a:t>
            </a:r>
          </a:p>
          <a:p>
            <a:pPr algn="l"/>
            <a:r>
              <a:rPr lang="en-US" altLang="zh-CN" sz="3600" b="0" dirty="0"/>
              <a:t>}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4DFFA3-1013-42FE-9174-3EBF50F6883A}"/>
              </a:ext>
            </a:extLst>
          </p:cNvPr>
          <p:cNvSpPr txBox="1"/>
          <p:nvPr/>
        </p:nvSpPr>
        <p:spPr>
          <a:xfrm>
            <a:off x="1260658" y="7459633"/>
            <a:ext cx="5039841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UpdateData</a:t>
            </a:r>
            <a:r>
              <a:rPr lang="en-US" altLang="zh-CN" sz="3600" b="0" dirty="0"/>
              <a:t>(FALSE);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600" b="0" dirty="0" err="1"/>
              <a:t>UpdateData</a:t>
            </a:r>
            <a:r>
              <a:rPr lang="en-US" altLang="zh-CN" sz="3600" b="0" dirty="0"/>
              <a:t>(TRUE);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什么是RTC？"/>
          <p:cNvSpPr txBox="1"/>
          <p:nvPr/>
        </p:nvSpPr>
        <p:spPr>
          <a:xfrm>
            <a:off x="8481567" y="5962650"/>
            <a:ext cx="808073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pPr>
              <a:defRPr sz="6000"/>
            </a:pPr>
            <a:r>
              <a:rPr lang="zh-CN" altLang="en-US" sz="9600" dirty="0"/>
              <a:t>第一部分 概述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495488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工程文件一览 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30A66C-0114-4239-873C-4020943388D2}"/>
              </a:ext>
            </a:extLst>
          </p:cNvPr>
          <p:cNvSpPr txBox="1"/>
          <p:nvPr/>
        </p:nvSpPr>
        <p:spPr>
          <a:xfrm>
            <a:off x="1164089" y="3099481"/>
            <a:ext cx="4954883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Sln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文件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Proj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文件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Filters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文件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代码文件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.h/.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cpp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资源文件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rc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配置文件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.manifest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275A9D-C688-4120-AECF-415D5495E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056" y="2354311"/>
            <a:ext cx="6633943" cy="88272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572753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编译与调试程序 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97A331-194B-4004-BD08-CB414FBD1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341" y="2962383"/>
            <a:ext cx="10520825" cy="824312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9092D3-8795-4685-BC4F-42936CD74D03}"/>
              </a:ext>
            </a:extLst>
          </p:cNvPr>
          <p:cNvSpPr txBox="1"/>
          <p:nvPr/>
        </p:nvSpPr>
        <p:spPr>
          <a:xfrm>
            <a:off x="983827" y="3205718"/>
            <a:ext cx="8395855" cy="7304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点击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Local Windows Debugger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调试窗口列表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600" b="0" dirty="0"/>
              <a:t>局部变量</a:t>
            </a: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调用栈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内存观察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600" b="0" dirty="0"/>
              <a:t>线程</a:t>
            </a: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600" b="0" dirty="0"/>
              <a:t>反汇编</a:t>
            </a:r>
            <a:endParaRPr lang="en-US" altLang="zh-CN" sz="3600" b="0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24990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spy++ 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DBDD6A-B6E9-45F1-A758-7078C3AC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876" y="2728864"/>
            <a:ext cx="15124342" cy="82582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333B74-5F40-4EEF-8109-A9400B468215}"/>
              </a:ext>
            </a:extLst>
          </p:cNvPr>
          <p:cNvSpPr txBox="1"/>
          <p:nvPr/>
        </p:nvSpPr>
        <p:spPr>
          <a:xfrm>
            <a:off x="1163782" y="3214256"/>
            <a:ext cx="6345382" cy="4682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窗口调试利器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查找窗口句柄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打印窗口样式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监听窗口消息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3600" b="0"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4351977" y="4345896"/>
            <a:ext cx="16275289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第四部分 </a:t>
            </a:r>
            <a:r>
              <a:rPr lang="en-US" dirty="0"/>
              <a:t>Windows Demo</a:t>
            </a:r>
            <a:r>
              <a:rPr lang="zh-CN" altLang="en-US" dirty="0"/>
              <a:t>实战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340958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界面展示 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03872" y="2887056"/>
            <a:ext cx="11498893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0" dirty="0"/>
              <a:t>界面</a:t>
            </a:r>
            <a:r>
              <a:rPr lang="en-US" altLang="zh-CN" sz="3600" b="0" dirty="0"/>
              <a:t>1 </a:t>
            </a:r>
            <a:endParaRPr lang="zh-CN" altLang="en-US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0" dirty="0"/>
              <a:t>输入用户名与房间号 确定按钮 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0" dirty="0"/>
              <a:t>如果输入正确 就跳转到界面</a:t>
            </a:r>
            <a:r>
              <a:rPr lang="en-US" altLang="zh-CN" sz="3600" b="0" dirty="0"/>
              <a:t>2 </a:t>
            </a:r>
            <a:endParaRPr lang="zh-CN" altLang="en-US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0" dirty="0"/>
              <a:t>输入错误弹框提示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0" dirty="0"/>
              <a:t>界面</a:t>
            </a:r>
            <a:r>
              <a:rPr lang="en-US" altLang="zh-CN" sz="3600" b="0" dirty="0"/>
              <a:t>2 </a:t>
            </a:r>
            <a:endParaRPr lang="zh-CN" altLang="en-US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0" dirty="0"/>
              <a:t>显示聊天框界面 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600" b="0" dirty="0"/>
              <a:t>有发送按钮，可以发送一段文本到聊天框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88814" y="2591370"/>
            <a:ext cx="4938591" cy="317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5810" y="6770466"/>
            <a:ext cx="7114686" cy="465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958595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使用</a:t>
            </a:r>
            <a:r>
              <a:rPr lang="en-US" altLang="zh-CN" dirty="0"/>
              <a:t>MFC</a:t>
            </a:r>
            <a:r>
              <a:rPr lang="zh-CN" altLang="en-US" dirty="0"/>
              <a:t>生成应用程序框架 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7976" y="2896300"/>
            <a:ext cx="7411810" cy="51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66234" y="2707304"/>
            <a:ext cx="7233078" cy="501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16387" y="8177204"/>
            <a:ext cx="6794988" cy="5284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810056" y="7988375"/>
            <a:ext cx="7021913" cy="546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15C383-B656-42AE-98BE-4E8DC82DDCCF}"/>
              </a:ext>
            </a:extLst>
          </p:cNvPr>
          <p:cNvSpPr txBox="1"/>
          <p:nvPr/>
        </p:nvSpPr>
        <p:spPr>
          <a:xfrm>
            <a:off x="803872" y="3250582"/>
            <a:ext cx="3518746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创建工程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输入名称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选择类型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确认类名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340958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修改界面 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013" y="2907445"/>
            <a:ext cx="9696450" cy="993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095892" y="2907323"/>
            <a:ext cx="102108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340958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绑定控件 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0326" y="2986452"/>
            <a:ext cx="6605708" cy="526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05652" y="2986452"/>
            <a:ext cx="8631488" cy="6224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CAD0A77-E9D4-4B4A-8207-D601ED26524C}"/>
              </a:ext>
            </a:extLst>
          </p:cNvPr>
          <p:cNvSpPr txBox="1"/>
          <p:nvPr/>
        </p:nvSpPr>
        <p:spPr>
          <a:xfrm>
            <a:off x="803872" y="3837643"/>
            <a:ext cx="4682528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添加控制变量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输入变量名称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为什么要做RTC？"/>
          <p:cNvSpPr txBox="1"/>
          <p:nvPr/>
        </p:nvSpPr>
        <p:spPr>
          <a:xfrm>
            <a:off x="803872" y="1328389"/>
            <a:ext cx="572753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添加聊天框界面 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0608" y="2793490"/>
            <a:ext cx="11158537" cy="795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45617" y="2740636"/>
            <a:ext cx="4872037" cy="354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794815" y="7932861"/>
            <a:ext cx="5715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15ACFDF-6010-4B6D-801F-F4075353B6B2}"/>
              </a:ext>
            </a:extLst>
          </p:cNvPr>
          <p:cNvSpPr txBox="1"/>
          <p:nvPr/>
        </p:nvSpPr>
        <p:spPr>
          <a:xfrm>
            <a:off x="803872" y="2793490"/>
            <a:ext cx="3911327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Insert Dialog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Add MFC Class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600" b="0" dirty="0"/>
              <a:t>Bind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Resource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74635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获取输入 </a:t>
            </a:r>
            <a:r>
              <a:rPr lang="en-US" altLang="zh-CN" dirty="0"/>
              <a:t>- </a:t>
            </a:r>
            <a:r>
              <a:rPr lang="zh-CN" altLang="en-US" dirty="0"/>
              <a:t>完成跳转 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18352B-7FF3-4ADC-A8A4-23F06A662715}"/>
              </a:ext>
            </a:extLst>
          </p:cNvPr>
          <p:cNvSpPr txBox="1"/>
          <p:nvPr/>
        </p:nvSpPr>
        <p:spPr>
          <a:xfrm>
            <a:off x="1357745" y="3126587"/>
            <a:ext cx="5680363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添加执行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GetWindowText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Init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DoModal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D14C22-E969-45AB-B666-270E353E1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814" y="3126587"/>
            <a:ext cx="9418208" cy="47829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60850D-638D-4FBE-87D0-3AF546631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814" y="8681836"/>
            <a:ext cx="15122893" cy="26567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28906"/>
            <a:ext cx="1011975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Windows</a:t>
            </a:r>
            <a:r>
              <a:rPr lang="zh-CN" altLang="en-US" dirty="0"/>
              <a:t>操作系统 </a:t>
            </a:r>
            <a:r>
              <a:rPr lang="en-US" altLang="zh-CN" dirty="0"/>
              <a:t>– </a:t>
            </a:r>
            <a:r>
              <a:rPr lang="zh-CN" altLang="en-US" dirty="0"/>
              <a:t>发展历史</a:t>
            </a:r>
            <a:endParaRPr dirty="0"/>
          </a:p>
        </p:txBody>
      </p:sp>
      <p:pic>
        <p:nvPicPr>
          <p:cNvPr id="1026" name="Picture 2" descr="C:\Users\david_ms09i0l\Desktop\Windows_Updated_Family_Tre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5451" y="3163367"/>
            <a:ext cx="14051050" cy="7795233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DEB0E74-88C5-4F70-8C3C-18140774D172}"/>
              </a:ext>
            </a:extLst>
          </p:cNvPr>
          <p:cNvSpPr txBox="1"/>
          <p:nvPr/>
        </p:nvSpPr>
        <p:spPr>
          <a:xfrm>
            <a:off x="1662545" y="3163367"/>
            <a:ext cx="5486400" cy="6104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1.0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95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98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2000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XP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7 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10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551112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聊天窗口初始化</a:t>
            </a:r>
            <a:endParaRPr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35843" y="3112077"/>
            <a:ext cx="8546266" cy="745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6A22E1-2D09-4212-8703-33E666856603}"/>
              </a:ext>
            </a:extLst>
          </p:cNvPr>
          <p:cNvSpPr txBox="1"/>
          <p:nvPr/>
        </p:nvSpPr>
        <p:spPr>
          <a:xfrm>
            <a:off x="1315229" y="3264730"/>
            <a:ext cx="5511123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使用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Class Wizard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0" dirty="0"/>
              <a:t>添加对话框类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输入类名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551112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获取输入并上屏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C9368F-E8FA-4F88-B033-19AC4DD4275D}"/>
              </a:ext>
            </a:extLst>
          </p:cNvPr>
          <p:cNvSpPr txBox="1"/>
          <p:nvPr/>
        </p:nvSpPr>
        <p:spPr>
          <a:xfrm>
            <a:off x="1318475" y="3186492"/>
            <a:ext cx="383541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获取输入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附加字符串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上屏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F560A7-60F2-4844-B66E-59B8B4D0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956" y="2876546"/>
            <a:ext cx="8718256" cy="5875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ACF3EF-EF21-4E49-9151-A0B0E889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673" y="2876546"/>
            <a:ext cx="7873038" cy="5330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28389"/>
            <a:ext cx="340958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数据保存 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03872" y="3226760"/>
            <a:ext cx="8116004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保存到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INI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文件中，下次运行自动加载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zh-CN" sz="3600" b="0" dirty="0"/>
              <a:t> </a:t>
            </a:r>
            <a:r>
              <a:rPr lang="en-US" altLang="zh-CN" sz="3600" dirty="0" err="1"/>
              <a:t>GetModuleFilePath</a:t>
            </a:r>
            <a:endParaRPr lang="en-US" altLang="zh-CN" sz="36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buFont typeface="Arial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3600" dirty="0" err="1"/>
              <a:t>GetProfileString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buFont typeface="Arial" pitchFamily="34" charset="0"/>
              <a:buChar char="•"/>
            </a:pPr>
            <a:r>
              <a:rPr lang="en-US" altLang="zh-CN" sz="3600" b="0" dirty="0"/>
              <a:t> </a:t>
            </a:r>
            <a:r>
              <a:rPr lang="en-US" altLang="zh-CN" sz="3600" dirty="0" err="1"/>
              <a:t>WriteProfileString</a:t>
            </a:r>
            <a:r>
              <a:rPr lang="en-US" altLang="zh-CN" sz="3600" dirty="0"/>
              <a:t> 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7C1103-79E8-4F77-8AC0-064270D30F95}"/>
              </a:ext>
            </a:extLst>
          </p:cNvPr>
          <p:cNvSpPr txBox="1"/>
          <p:nvPr/>
        </p:nvSpPr>
        <p:spPr>
          <a:xfrm>
            <a:off x="803872" y="10489240"/>
            <a:ext cx="9734588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作业：保存上次登录的 房间名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用户名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31C492-F2D1-41AE-B697-7FD943A0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767" y="7511052"/>
            <a:ext cx="6548213" cy="43480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字节跳动ByteDance-PPT-0724-04.jpg" descr="字节跳动ByteDance-PPT-0724-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HANKS."/>
          <p:cNvSpPr txBox="1"/>
          <p:nvPr/>
        </p:nvSpPr>
        <p:spPr>
          <a:xfrm>
            <a:off x="3884728" y="6081748"/>
            <a:ext cx="5455476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500">
                <a:solidFill>
                  <a:srgbClr val="FFFFFF"/>
                </a:solidFill>
              </a:defRPr>
            </a:lvl1pPr>
          </a:lstStyle>
          <a:p>
            <a:r>
              <a:t>THANKS.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28906"/>
            <a:ext cx="865621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Windows</a:t>
            </a:r>
            <a:r>
              <a:rPr lang="zh-CN" altLang="en-US" dirty="0"/>
              <a:t>操作系统 </a:t>
            </a:r>
            <a:r>
              <a:rPr lang="en-US" altLang="zh-CN" dirty="0"/>
              <a:t>– </a:t>
            </a:r>
            <a:r>
              <a:rPr lang="zh-CN" altLang="en-US" dirty="0"/>
              <a:t>特点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634837" y="3440701"/>
            <a:ext cx="6697692" cy="7304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视窗界面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zh-CN" sz="3600" b="0" dirty="0"/>
              <a:t> Unicode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altLang="zh-CN" sz="36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zh-CN" sz="3600" b="0" dirty="0"/>
              <a:t> </a:t>
            </a:r>
            <a:r>
              <a:rPr lang="zh-CN" altLang="en-US" sz="3600" b="0" dirty="0"/>
              <a:t>进程，线程，作业</a:t>
            </a:r>
            <a:endParaRPr lang="en-US" altLang="zh-CN" sz="36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altLang="zh-CN" sz="36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3600" b="0" dirty="0"/>
              <a:t>虚拟内存</a:t>
            </a:r>
            <a:endParaRPr lang="en-US" altLang="zh-CN" sz="36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altLang="zh-CN" sz="36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内核态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用户态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zh-CN" sz="3600" b="0" dirty="0"/>
              <a:t> </a:t>
            </a:r>
            <a:r>
              <a:rPr lang="zh-CN" altLang="en-US" sz="3600" b="0" dirty="0"/>
              <a:t>对象与句柄</a:t>
            </a:r>
            <a:endParaRPr lang="en-US" altLang="zh-CN" sz="36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zh-CN" sz="3600" b="0" dirty="0"/>
              <a:t> </a:t>
            </a:r>
            <a:r>
              <a:rPr lang="zh-CN" altLang="en-US" sz="3600" b="0" dirty="0"/>
              <a:t>注册表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 descr="Windows 10">
            <a:extLst>
              <a:ext uri="{FF2B5EF4-FFF2-40B4-BE49-F238E27FC236}">
                <a16:creationId xmlns:a16="http://schemas.microsoft.com/office/drawing/2014/main" id="{E135D0E0-20A6-40E0-9DA0-C334C09EE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021" y="3143682"/>
            <a:ext cx="11421342" cy="700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28906"/>
            <a:ext cx="503503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用户态</a:t>
            </a:r>
            <a:r>
              <a:rPr lang="en-US" altLang="zh-CN" dirty="0"/>
              <a:t>/</a:t>
            </a:r>
            <a:r>
              <a:rPr lang="zh-CN" altLang="en-US" dirty="0"/>
              <a:t>内核态</a:t>
            </a:r>
            <a:endParaRPr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50227" y="2734240"/>
            <a:ext cx="12014569" cy="993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E981A36-E179-46CF-BDBE-2AA98C1EA256}"/>
              </a:ext>
            </a:extLst>
          </p:cNvPr>
          <p:cNvSpPr txBox="1"/>
          <p:nvPr/>
        </p:nvSpPr>
        <p:spPr>
          <a:xfrm>
            <a:off x="1385454" y="3152653"/>
            <a:ext cx="5752833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用户态进程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系统服务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内核态进程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API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调用 与 状态切换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28906"/>
            <a:ext cx="396582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进程管理器</a:t>
            </a:r>
            <a:endParaRPr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4394" y="2932713"/>
            <a:ext cx="4285970" cy="4521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93470" y="2872056"/>
            <a:ext cx="8386763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193470" y="10137114"/>
            <a:ext cx="5045115" cy="144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9B74C9E-CEC2-4908-90E8-2D58D07A7CE9}"/>
              </a:ext>
            </a:extLst>
          </p:cNvPr>
          <p:cNvSpPr txBox="1"/>
          <p:nvPr/>
        </p:nvSpPr>
        <p:spPr>
          <a:xfrm>
            <a:off x="1330958" y="3028621"/>
            <a:ext cx="6874379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虚拟地址空间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文件句柄列表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内存分页</a:t>
            </a: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线程列表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内核对象列表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进程状态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28906"/>
            <a:ext cx="263694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注册表 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53564" y="2354828"/>
            <a:ext cx="4676031" cy="245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16440" y="5771134"/>
            <a:ext cx="9938289" cy="6264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2839745-D440-42E6-AC26-017EC2211E04}"/>
              </a:ext>
            </a:extLst>
          </p:cNvPr>
          <p:cNvSpPr txBox="1"/>
          <p:nvPr/>
        </p:nvSpPr>
        <p:spPr>
          <a:xfrm>
            <a:off x="1375235" y="3429075"/>
            <a:ext cx="6106220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存储仓库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配置中心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600" b="0" dirty="0"/>
              <a:t>HKEY_CLASSES_ROOT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HKEY_CURRENT_USER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HKEY_LOCAL_MACHINE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36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注册表编辑器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28906"/>
            <a:ext cx="340958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文件系统 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102657" cy="6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032949" y="3271937"/>
            <a:ext cx="6357915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FAT32 vs NTFS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altLang="zh-CN" sz="36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zh-CN" sz="3600" b="0" dirty="0"/>
              <a:t> </a:t>
            </a:r>
            <a:r>
              <a:rPr lang="zh-CN" altLang="en-US" sz="3600" b="0" dirty="0"/>
              <a:t>分区特点</a:t>
            </a:r>
            <a:endParaRPr lang="en-US" altLang="zh-CN" sz="36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altLang="zh-CN" sz="36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Linux</a:t>
            </a:r>
            <a:r>
              <a:rPr kumimoji="0" lang="en-US" altLang="zh-CN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vs Windows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605E66-4CB4-4ACC-831C-88E4A401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69330" y="1783135"/>
            <a:ext cx="16199287" cy="1014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1247</Words>
  <Application>Microsoft Office PowerPoint</Application>
  <PresentationFormat>自定义</PresentationFormat>
  <Paragraphs>368</Paragraphs>
  <Slides>43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Helvetica Neue</vt:lpstr>
      <vt:lpstr>Helvetica Neue Light</vt:lpstr>
      <vt:lpstr>Helvetica Neue Medium</vt:lpstr>
      <vt:lpstr>Times Roman</vt:lpstr>
      <vt:lpstr>Arial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戴 David</cp:lastModifiedBy>
  <cp:revision>166</cp:revision>
  <dcterms:modified xsi:type="dcterms:W3CDTF">2020-09-25T10:37:59Z</dcterms:modified>
</cp:coreProperties>
</file>